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63" r:id="rId5"/>
    <p:sldId id="259" r:id="rId6"/>
    <p:sldId id="265" r:id="rId7"/>
    <p:sldId id="269" r:id="rId8"/>
    <p:sldId id="268" r:id="rId9"/>
    <p:sldId id="261" r:id="rId10"/>
    <p:sldId id="262" r:id="rId11"/>
    <p:sldId id="267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63" autoAdjust="0"/>
    <p:restoredTop sz="94660"/>
  </p:normalViewPr>
  <p:slideViewPr>
    <p:cSldViewPr>
      <p:cViewPr varScale="1">
        <p:scale>
          <a:sx n="63" d="100"/>
          <a:sy n="63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3DF0EAB-CBDA-4E25-8B6A-A4C539C8F2A8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2F50EEB-72EE-478B-B962-DC3DF1D71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F0EAB-CBDA-4E25-8B6A-A4C539C8F2A8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0EEB-72EE-478B-B962-DC3DF1D71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F0EAB-CBDA-4E25-8B6A-A4C539C8F2A8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0EEB-72EE-478B-B962-DC3DF1D71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3DF0EAB-CBDA-4E25-8B6A-A4C539C8F2A8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0EEB-72EE-478B-B962-DC3DF1D71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3DF0EAB-CBDA-4E25-8B6A-A4C539C8F2A8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2F50EEB-72EE-478B-B962-DC3DF1D71EB3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3DF0EAB-CBDA-4E25-8B6A-A4C539C8F2A8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2F50EEB-72EE-478B-B962-DC3DF1D71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3DF0EAB-CBDA-4E25-8B6A-A4C539C8F2A8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2F50EEB-72EE-478B-B962-DC3DF1D71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F0EAB-CBDA-4E25-8B6A-A4C539C8F2A8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50EEB-72EE-478B-B962-DC3DF1D71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3DF0EAB-CBDA-4E25-8B6A-A4C539C8F2A8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2F50EEB-72EE-478B-B962-DC3DF1D71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3DF0EAB-CBDA-4E25-8B6A-A4C539C8F2A8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2F50EEB-72EE-478B-B962-DC3DF1D71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3DF0EAB-CBDA-4E25-8B6A-A4C539C8F2A8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2F50EEB-72EE-478B-B962-DC3DF1D71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3DF0EAB-CBDA-4E25-8B6A-A4C539C8F2A8}" type="datetimeFigureOut">
              <a:rPr lang="en-US" smtClean="0"/>
              <a:pPr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2F50EEB-72EE-478B-B962-DC3DF1D71E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776288"/>
            <a:ext cx="6850856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NAU/NASA Space Grant Survey of Arizona STEM Best Practices 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Brooke </a:t>
            </a:r>
            <a:r>
              <a:rPr lang="en-US" dirty="0" err="1" smtClean="0"/>
              <a:t>Knighton</a:t>
            </a:r>
            <a:endParaRPr lang="en-US" dirty="0" smtClean="0"/>
          </a:p>
          <a:p>
            <a:r>
              <a:rPr lang="en-US" dirty="0" smtClean="0"/>
              <a:t>Dr. Eric Savage</a:t>
            </a:r>
            <a:endParaRPr lang="en-US" dirty="0"/>
          </a:p>
        </p:txBody>
      </p:sp>
      <p:pic>
        <p:nvPicPr>
          <p:cNvPr id="6" name="Picture 5" descr="NAUNAS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2057400" cy="2656391"/>
          </a:xfrm>
          <a:prstGeom prst="rect">
            <a:avLst/>
          </a:prstGeom>
        </p:spPr>
      </p:pic>
      <p:pic>
        <p:nvPicPr>
          <p:cNvPr id="7" name="Picture 6" descr="NAUNAS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3657600"/>
            <a:ext cx="1981200" cy="29935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72000"/>
          </a:xfrm>
        </p:spPr>
        <p:txBody>
          <a:bodyPr>
            <a:normAutofit/>
          </a:bodyPr>
          <a:lstStyle/>
          <a:p>
            <a:r>
              <a:rPr lang="en-US" sz="2600" dirty="0" smtClean="0"/>
              <a:t>Clarify the STEM Integration Matrix</a:t>
            </a:r>
          </a:p>
          <a:p>
            <a:pPr lvl="1"/>
            <a:r>
              <a:rPr lang="en-US" sz="2400" dirty="0" smtClean="0"/>
              <a:t>Clear guidelines for what is expected in each category </a:t>
            </a:r>
          </a:p>
          <a:p>
            <a:pPr lvl="1"/>
            <a:r>
              <a:rPr lang="en-US" sz="2400" dirty="0" smtClean="0"/>
              <a:t>Expand the current categories</a:t>
            </a:r>
          </a:p>
          <a:p>
            <a:r>
              <a:rPr lang="en-US" sz="3200" dirty="0" smtClean="0"/>
              <a:t>Educate the Educators </a:t>
            </a:r>
          </a:p>
          <a:p>
            <a:r>
              <a:rPr lang="en-US" sz="3200" dirty="0" smtClean="0"/>
              <a:t>Incentivize subjects to increase response rate</a:t>
            </a:r>
          </a:p>
          <a:p>
            <a:r>
              <a:rPr lang="en-US" sz="3200" dirty="0" smtClean="0"/>
              <a:t>Promote more research in </a:t>
            </a:r>
            <a:br>
              <a:rPr lang="en-US" sz="3200" dirty="0" smtClean="0"/>
            </a:br>
            <a:r>
              <a:rPr lang="en-US" sz="3200" dirty="0" smtClean="0"/>
              <a:t>STEM Best Practices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Dr. Eric Savage – First Flight Education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Dr. Nadine Barlow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Kathleen </a:t>
            </a:r>
            <a:r>
              <a:rPr lang="en-US" dirty="0" err="1" smtClean="0"/>
              <a:t>Stigmon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NAU/NASA Space Grant </a:t>
            </a:r>
            <a:br>
              <a:rPr lang="en-US" dirty="0" smtClean="0"/>
            </a:br>
            <a:r>
              <a:rPr lang="en-US" dirty="0" smtClean="0"/>
              <a:t>Internship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948" y="1219200"/>
            <a:ext cx="8534400" cy="1399032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/>
              <a:t>Questions?</a:t>
            </a:r>
            <a:endParaRPr lang="en-US" sz="9600" b="1" dirty="0"/>
          </a:p>
        </p:txBody>
      </p:sp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914" y="5205882"/>
            <a:ext cx="1898468" cy="14452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</p:pic>
      <p:pic>
        <p:nvPicPr>
          <p:cNvPr id="5" name="Picture 4" descr="NAUNAS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51320" y="3962400"/>
            <a:ext cx="1981200" cy="2688771"/>
          </a:xfrm>
          <a:prstGeom prst="rect">
            <a:avLst/>
          </a:prstGeom>
        </p:spPr>
      </p:pic>
      <p:pic>
        <p:nvPicPr>
          <p:cNvPr id="6" name="Picture 5" descr="NAUNASA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" y="3994780"/>
            <a:ext cx="2057400" cy="26563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Survey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Consisted of 26 questions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Send to 436 educators across Arizona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Gained insight to Arizona STEM integration</a:t>
            </a:r>
          </a:p>
          <a:p>
            <a:pPr lvl="1"/>
            <a:r>
              <a:rPr lang="en-US" dirty="0" smtClean="0"/>
              <a:t>Aligned with </a:t>
            </a:r>
            <a:r>
              <a:rPr lang="en-US" dirty="0" err="1" smtClean="0"/>
              <a:t>SFAz</a:t>
            </a:r>
            <a:r>
              <a:rPr lang="en-US" dirty="0" smtClean="0"/>
              <a:t> matrix and </a:t>
            </a:r>
            <a:br>
              <a:rPr lang="en-US" dirty="0" smtClean="0"/>
            </a:br>
            <a:r>
              <a:rPr lang="en-US" sz="2400" dirty="0" smtClean="0"/>
              <a:t>Massachusetts Dept. of Education </a:t>
            </a:r>
            <a:br>
              <a:rPr lang="en-US" sz="2400" dirty="0" smtClean="0"/>
            </a:br>
            <a:r>
              <a:rPr lang="en-US" sz="2400" dirty="0" smtClean="0"/>
              <a:t>STEM Best Practices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Exploratory Model</a:t>
            </a:r>
            <a:br>
              <a:rPr lang="en-US" dirty="0" smtClean="0"/>
            </a:br>
            <a:r>
              <a:rPr lang="en-US" dirty="0" smtClean="0"/>
              <a:t>	- Offered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Introductory Model</a:t>
            </a:r>
            <a:br>
              <a:rPr lang="en-US" dirty="0" smtClean="0"/>
            </a:br>
            <a:r>
              <a:rPr lang="en-US" dirty="0" smtClean="0"/>
              <a:t>	- Added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Partial Immersion Model</a:t>
            </a:r>
            <a:br>
              <a:rPr lang="en-US" dirty="0" smtClean="0"/>
            </a:br>
            <a:r>
              <a:rPr lang="en-US" dirty="0" smtClean="0"/>
              <a:t>	- Integrated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Full Immersion Model</a:t>
            </a:r>
          </a:p>
          <a:p>
            <a:pPr marL="514350" indent="-514350">
              <a:buNone/>
            </a:pPr>
            <a:r>
              <a:rPr lang="en-US" dirty="0" smtClean="0"/>
              <a:t>		- Main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Questions Asked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000" dirty="0" smtClean="0"/>
              <a:t>Demographics</a:t>
            </a:r>
          </a:p>
          <a:p>
            <a:pPr lvl="1"/>
            <a:r>
              <a:rPr lang="en-US" sz="4000" dirty="0" smtClean="0"/>
              <a:t>Gender, position, years experience, county, etc.</a:t>
            </a:r>
            <a:br>
              <a:rPr lang="en-US" sz="4000" dirty="0" smtClean="0"/>
            </a:br>
            <a:endParaRPr lang="en-US" sz="4000" dirty="0" smtClean="0"/>
          </a:p>
          <a:p>
            <a:r>
              <a:rPr lang="en-US" sz="4000" dirty="0" smtClean="0"/>
              <a:t>Rationale</a:t>
            </a:r>
          </a:p>
          <a:p>
            <a:pPr lvl="1"/>
            <a:r>
              <a:rPr lang="en-US" sz="4000" dirty="0" smtClean="0"/>
              <a:t>Least/Most difficult to learn/teach, what students will gain from STEM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000" dirty="0" smtClean="0"/>
              <a:t>Integration</a:t>
            </a:r>
          </a:p>
          <a:p>
            <a:pPr lvl="1"/>
            <a:r>
              <a:rPr lang="en-US" sz="4000" dirty="0" smtClean="0"/>
              <a:t>Implementation and Evaluation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  <a:p>
            <a:r>
              <a:rPr lang="en-US" sz="4000" dirty="0" smtClean="0"/>
              <a:t>NASA </a:t>
            </a:r>
          </a:p>
          <a:p>
            <a:pPr lvl="1"/>
            <a:r>
              <a:rPr lang="en-US" sz="4000" dirty="0" smtClean="0"/>
              <a:t>Lessons, </a:t>
            </a:r>
            <a:r>
              <a:rPr lang="en-US" sz="4000" dirty="0" smtClean="0"/>
              <a:t>Professional Development</a:t>
            </a:r>
            <a:endParaRPr lang="en-US" sz="4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67039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3500" dirty="0" smtClean="0"/>
              <a:t>Mixed</a:t>
            </a:r>
            <a:r>
              <a:rPr lang="en-US" dirty="0" smtClean="0"/>
              <a:t> Results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Compared like questions for accuracy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12.6% response rate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99032"/>
          </a:xfrm>
        </p:spPr>
        <p:txBody>
          <a:bodyPr/>
          <a:lstStyle/>
          <a:p>
            <a:r>
              <a:rPr lang="en-US" dirty="0" smtClean="0"/>
              <a:t>Analysis – Mixed Results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04800" y="1447800"/>
            <a:ext cx="4038600" cy="5105400"/>
            <a:chOff x="506920" y="1099289"/>
            <a:chExt cx="8728519" cy="5322278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6920" y="1099289"/>
              <a:ext cx="8728519" cy="5322278"/>
            </a:xfrm>
            <a:prstGeom prst="rect">
              <a:avLst/>
            </a:prstGeom>
            <a:ln w="2286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sp>
          <p:nvSpPr>
            <p:cNvPr id="9" name="TextBox 8"/>
            <p:cNvSpPr txBox="1"/>
            <p:nvPr/>
          </p:nvSpPr>
          <p:spPr>
            <a:xfrm>
              <a:off x="5295332" y="3522878"/>
              <a:ext cx="2906971" cy="4541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>
                  <a:solidFill>
                    <a:schemeClr val="bg1"/>
                  </a:solidFill>
                </a:rPr>
                <a:t>Introductory Model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15332" y="2976967"/>
              <a:ext cx="2361064" cy="4541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>
                  <a:solidFill>
                    <a:schemeClr val="bg1"/>
                  </a:solidFill>
                </a:rPr>
                <a:t>Exploratory Model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312652" y="4066087"/>
              <a:ext cx="2802651" cy="632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>
                  <a:solidFill>
                    <a:schemeClr val="bg1"/>
                  </a:solidFill>
                </a:rPr>
                <a:t>Partial Immersion Model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309367" y="4658936"/>
              <a:ext cx="2472560" cy="6325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>
                  <a:solidFill>
                    <a:schemeClr val="bg1"/>
                  </a:solidFill>
                </a:rPr>
                <a:t>Full Immersion Model</a:t>
              </a:r>
              <a:endParaRPr lang="en-US" sz="11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447800"/>
            <a:ext cx="3949190" cy="5087815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80306"/>
          </a:xfrm>
        </p:spPr>
        <p:txBody>
          <a:bodyPr/>
          <a:lstStyle/>
          <a:p>
            <a:r>
              <a:rPr lang="en-US" dirty="0" smtClean="0"/>
              <a:t>Analysis - Accuracy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57200" y="1524000"/>
            <a:ext cx="8284027" cy="5099202"/>
            <a:chOff x="326573" y="1373274"/>
            <a:chExt cx="8982891" cy="509920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76948" y="1384661"/>
              <a:ext cx="4332516" cy="5087815"/>
            </a:xfrm>
            <a:prstGeom prst="rect">
              <a:avLst/>
            </a:prstGeom>
            <a:ln w="2286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6573" y="1373274"/>
              <a:ext cx="4088674" cy="5087816"/>
            </a:xfrm>
            <a:prstGeom prst="rect">
              <a:avLst/>
            </a:prstGeom>
            <a:ln w="228600" cap="sq" cmpd="thickThin">
              <a:solidFill>
                <a:srgbClr val="000000"/>
              </a:solidFill>
              <a:prstDash val="solid"/>
              <a:miter lim="800000"/>
            </a:ln>
            <a:effectLst>
              <a:innerShdw blurRad="76200">
                <a:srgbClr val="000000"/>
              </a:inn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27906"/>
          </a:xfrm>
        </p:spPr>
        <p:txBody>
          <a:bodyPr/>
          <a:lstStyle/>
          <a:p>
            <a:r>
              <a:rPr lang="en-US" dirty="0" smtClean="0"/>
              <a:t>Analysis – Response Rate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24000"/>
            <a:ext cx="3962400" cy="504117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524000"/>
            <a:ext cx="4009291" cy="5029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Conflicting Data</a:t>
            </a:r>
          </a:p>
          <a:p>
            <a:pPr lvl="1"/>
            <a:r>
              <a:rPr lang="en-US" sz="2800" dirty="0" smtClean="0"/>
              <a:t>Subjects have conflicting perceptions on where they stand on the STEM Integration Matrix</a:t>
            </a:r>
          </a:p>
          <a:p>
            <a:r>
              <a:rPr lang="en-US" dirty="0" smtClean="0"/>
              <a:t>Demographics</a:t>
            </a:r>
          </a:p>
          <a:p>
            <a:pPr lvl="1"/>
            <a:r>
              <a:rPr lang="en-US" sz="2800" dirty="0" smtClean="0"/>
              <a:t>Majority of respondents were male, administrators, and from urban counties </a:t>
            </a:r>
          </a:p>
          <a:p>
            <a:r>
              <a:rPr lang="en-US" sz="3200" dirty="0" smtClean="0"/>
              <a:t>Response rate does not support statistical significance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566</TotalTime>
  <Words>150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Verve</vt:lpstr>
      <vt:lpstr>NAU/NASA Space Grant Survey of Arizona STEM Best Practices Part 2</vt:lpstr>
      <vt:lpstr>The Survey</vt:lpstr>
      <vt:lpstr>Integration Matrix</vt:lpstr>
      <vt:lpstr>Types of Questions Asked</vt:lpstr>
      <vt:lpstr>Analysis</vt:lpstr>
      <vt:lpstr>Analysis – Mixed Results</vt:lpstr>
      <vt:lpstr>Analysis - Accuracy</vt:lpstr>
      <vt:lpstr>Analysis – Response Rate</vt:lpstr>
      <vt:lpstr>Conclusion</vt:lpstr>
      <vt:lpstr>Recommendations</vt:lpstr>
      <vt:lpstr>Acknowledgements 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NAU/NASA Arizona STEM Best Practices Part 2</dc:title>
  <dc:creator>Brooke Knighton</dc:creator>
  <cp:lastModifiedBy>David Tessmer</cp:lastModifiedBy>
  <cp:revision>19</cp:revision>
  <dcterms:created xsi:type="dcterms:W3CDTF">2014-03-04T17:04:59Z</dcterms:created>
  <dcterms:modified xsi:type="dcterms:W3CDTF">2014-04-02T16:52:18Z</dcterms:modified>
</cp:coreProperties>
</file>